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PT Sans Narrow"/>
      <p:regular r:id="rId41"/>
      <p:bold r:id="rId42"/>
    </p:embeddedFont>
    <p:embeddedFont>
      <p:font typeface="Quattrocento Sans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9AB797-FF2B-4F39-BDA1-13B7E0D24490}">
  <a:tblStyle styleId="{E09AB797-FF2B-4F39-BDA1-13B7E0D244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PTSansNarrow-bold.fntdata"/><Relationship Id="rId41" Type="http://schemas.openxmlformats.org/officeDocument/2006/relationships/font" Target="fonts/PTSansNarrow-regular.fntdata"/><Relationship Id="rId44" Type="http://schemas.openxmlformats.org/officeDocument/2006/relationships/font" Target="fonts/QuattrocentoSans-bold.fntdata"/><Relationship Id="rId43" Type="http://schemas.openxmlformats.org/officeDocument/2006/relationships/font" Target="fonts/QuattrocentoSans-regular.fntdata"/><Relationship Id="rId46" Type="http://schemas.openxmlformats.org/officeDocument/2006/relationships/font" Target="fonts/QuattrocentoSans-boldItalic.fntdata"/><Relationship Id="rId45" Type="http://schemas.openxmlformats.org/officeDocument/2006/relationships/font" Target="fonts/Quattrocento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679094f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679094f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679094f4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8679094f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679094f4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679094f4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679094f4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679094f4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679094f4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679094f4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679094f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679094f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679094f4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679094f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679094f4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679094f4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679094f4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8679094f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679094f4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8679094f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654f97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654f97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679094f4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679094f4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679094f4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8679094f4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679094f4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679094f4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srun --constraint xgpb --gres=gpu:1 bash -c "/usr/local/cuda-12.2/bin/nvcc -o its_s_50 --std=c++17 -arch sm_50 -O0 -Xptxas -O0 its_share.cu; ./its_s_50"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679094f4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679094f4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8679094f4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8679094f4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679094f4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8679094f4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679094f4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679094f4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8679094f4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8679094f4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679094f4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8679094f4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68080c8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868080c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654f97c3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654f97c3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68080c8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68080c8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68080c88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68080c88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868080c88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868080c88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68080c88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868080c88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8ce4f97d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8ce4f97d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654f97c3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654f97c3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68080c88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68080c88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6566524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6566524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6566524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6566524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6566524c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6566524c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6566524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6566524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nus-cs3210.github.io/student-guide/soc-gpus/#multi-instance-gpu-mig-nodes" TargetMode="External"/><Relationship Id="rId4" Type="http://schemas.openxmlformats.org/officeDocument/2006/relationships/hyperlink" Target="https://nus-cs3210.github.io/student-guide/soc-gpus/#multi-instance-gpu-mig-node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s.calvin.edu/courses/cs/374/CUDA/CUDA-Thread-Indexing-Cheatsheet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nvidia.com/cuda/cuda-c-programming-guide/index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puhackshef.readthedocs.io/en/latest/tools/nvidia-profiling-tools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zhiheng.dev" TargetMode="External"/><Relationship Id="rId4" Type="http://schemas.openxmlformats.org/officeDocument/2006/relationships/hyperlink" Target="http://feedback.zhiheng.dev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CS3210 Lab 3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28412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Parallel Programming in CUDA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3108600" y="4229100"/>
            <a:ext cx="29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Slides inspired by Sriram's slides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optimizations from knowing hardware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Warps are 32 threads, so any block sizes </a:t>
            </a:r>
            <a:r>
              <a:rPr b="1" lang="en"/>
              <a:t>not divisible by 32</a:t>
            </a:r>
            <a:r>
              <a:rPr lang="en"/>
              <a:t> have </a:t>
            </a:r>
            <a:r>
              <a:rPr b="1" lang="en"/>
              <a:t>wasted threads</a:t>
            </a:r>
            <a:r>
              <a:rPr lang="en"/>
              <a:t> (i.e. they run but do no meaningful work)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Keep threads </a:t>
            </a:r>
            <a:r>
              <a:rPr b="1" lang="en"/>
              <a:t>simple </a:t>
            </a:r>
            <a:r>
              <a:rPr lang="en"/>
              <a:t>and </a:t>
            </a:r>
            <a:r>
              <a:rPr b="1" lang="en"/>
              <a:t>minimize control flow</a:t>
            </a:r>
            <a:r>
              <a:rPr lang="en"/>
              <a:t> logic (if/else)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Prefer </a:t>
            </a:r>
            <a:r>
              <a:rPr b="1" lang="en"/>
              <a:t>registers &gt; local &gt; shared &gt; global</a:t>
            </a:r>
            <a:r>
              <a:rPr lang="en"/>
              <a:t> memory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150" y="1201200"/>
            <a:ext cx="3859174" cy="362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Today's Lab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news!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submission!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you should still go through it at least once, for assignment 2!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news!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311700" y="10565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have top-tier GPUs for you to play with!</a:t>
            </a:r>
            <a:endParaRPr/>
          </a:p>
        </p:txBody>
      </p:sp>
      <p:graphicFrame>
        <p:nvGraphicFramePr>
          <p:cNvPr id="219" name="Google Shape;219;p25"/>
          <p:cNvGraphicFramePr/>
          <p:nvPr/>
        </p:nvGraphicFramePr>
        <p:xfrm>
          <a:off x="311700" y="160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{E09AB797-FF2B-4F39-BDA1-13B7E0D24490}</a:tableStyleId>
              </a:tblPr>
              <a:tblGrid>
                <a:gridCol w="1151075"/>
                <a:gridCol w="973250"/>
                <a:gridCol w="1114550"/>
                <a:gridCol w="904875"/>
                <a:gridCol w="927625"/>
                <a:gridCol w="3449225"/>
              </a:tblGrid>
              <a:tr h="436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Node Name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Slurm GPU Name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NVIDIA GPU Name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Compute Capability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Memory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Notes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3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xgpb[0-2]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p4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Tesla P4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6.1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8GB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not allocate GPUs properly as of 3 Oct</a:t>
                      </a:r>
                      <a:endParaRPr sz="1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3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xgpc[0-9]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v100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Tesla V100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7.0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16GB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not allocate GPUs properly as of 3 Oct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3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xgpd[0-9]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titanv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Titan V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7.0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12GB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not allocate GPUs properly as of 3 Oct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3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xgpe[0-11]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titanrtx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Titan RTX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7.5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24GB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3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xgpf[0-10]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t4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Tesla T4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7.5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strike="sngStrike">
                          <a:solidFill>
                            <a:schemeClr val="dk2"/>
                          </a:solidFill>
                        </a:rPr>
                        <a:t>16GB</a:t>
                      </a:r>
                      <a:endParaRPr sz="1300" strike="sng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Does not allocate GPUs properly as of 3 Oct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3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xgpg[0-9]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a100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A100 40GB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8.0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40GB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22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xgph[0-19]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a100mig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A100 80GB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8.0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5"/>
                          </a:solidFill>
                        </a:rPr>
                        <a:t>80GB</a:t>
                      </a:r>
                      <a:endParaRPr b="1" sz="13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Each A100 80GB node is a</a:t>
                      </a:r>
                      <a:r>
                        <a:rPr lang="en" sz="100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000" u="sng">
                          <a:solidFill>
                            <a:schemeClr val="dk2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NVIDIA Multi-Instance GPU</a:t>
                      </a:r>
                      <a:endParaRPr sz="1000" u="sng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news :(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311700" y="1266325"/>
            <a:ext cx="2987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to share with others.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(Currently the cluster is under-utilized, so do let us know if your jobs are not running!)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351" y="362412"/>
            <a:ext cx="5654701" cy="44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instructions (TLDR)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311700" y="1266325"/>
            <a:ext cx="85206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Ensure you're on FortiClient VPN</a:t>
            </a:r>
            <a:endParaRPr/>
          </a:p>
          <a:p>
            <a:pPr indent="-334327" lvl="0" marL="457200" rtl="0" algn="l">
              <a:spcBef>
                <a:spcPts val="24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ssh &lt;SoC unix username&gt;@xlogin.comp.nus.edu.sg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34327" lvl="0" marL="457200" rtl="0" algn="l">
              <a:spcBef>
                <a:spcPts val="24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Test that you can get a GPU via</a:t>
            </a:r>
            <a:br>
              <a:rPr lang="en"/>
            </a:br>
            <a:r>
              <a:rPr b="1"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srun </a:t>
            </a:r>
            <a:r>
              <a:rPr b="1"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b="1"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gpus=titanrtx bash -c "hostname; nvidia-smi"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34327" lvl="0" marL="457200" rtl="0" algn="l">
              <a:spcBef>
                <a:spcPts val="24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Note: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nvidia-smi</a:t>
            </a:r>
            <a:r>
              <a:rPr lang="en"/>
              <a:t> is only working on </a:t>
            </a:r>
            <a:r>
              <a:rPr b="1" lang="en"/>
              <a:t>titanrtx</a:t>
            </a:r>
            <a:r>
              <a:rPr lang="en"/>
              <a:t>, </a:t>
            </a:r>
            <a:r>
              <a:rPr b="1" lang="en"/>
              <a:t>a100</a:t>
            </a:r>
            <a:r>
              <a:rPr lang="en"/>
              <a:t> and </a:t>
            </a:r>
            <a:r>
              <a:rPr b="1" lang="en"/>
              <a:t>a100mig</a:t>
            </a:r>
            <a:r>
              <a:rPr lang="en"/>
              <a:t> nodes from my testing…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But you should still be able to run CUDA code on the other nodes!</a:t>
            </a:r>
            <a:endParaRPr/>
          </a:p>
          <a:p>
            <a:pPr indent="-334327" lvl="0" marL="457200" rtl="0" algn="l">
              <a:spcBef>
                <a:spcPts val="2400"/>
              </a:spcBef>
              <a:spcAft>
                <a:spcPts val="2400"/>
              </a:spcAft>
              <a:buSzPct val="100000"/>
              <a:buAutoNum type="arabicPeriod"/>
            </a:pPr>
            <a:r>
              <a:rPr lang="en"/>
              <a:t>Your home directory is already synchronized with the GPU nodes, no need to use NFS like soctf-pdc nodes!!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 Overview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11700" y="1198750"/>
            <a:ext cx="8520600" cy="3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ex1-4:</a:t>
            </a:r>
            <a:r>
              <a:rPr lang="en"/>
              <a:t> orientation with xlogin's slurm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ex5:</a:t>
            </a:r>
            <a:r>
              <a:rPr lang="en"/>
              <a:t> hello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ex6:</a:t>
            </a:r>
            <a:r>
              <a:rPr lang="en"/>
              <a:t> calculating thread id </a:t>
            </a:r>
            <a:r>
              <a:rPr lang="en">
                <a:solidFill>
                  <a:srgbClr val="FF0000"/>
                </a:solidFill>
              </a:rPr>
              <a:t>(hint later)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ex7-8:</a:t>
            </a:r>
            <a:r>
              <a:rPr lang="en"/>
              <a:t> understanding warps </a:t>
            </a:r>
            <a:r>
              <a:rPr lang="en">
                <a:solidFill>
                  <a:srgbClr val="38761D"/>
                </a:solidFill>
              </a:rPr>
              <a:t>[demo]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ex9:</a:t>
            </a:r>
            <a:r>
              <a:rPr lang="en"/>
              <a:t> compile time __device__(global)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ex10:</a:t>
            </a:r>
            <a:r>
              <a:rPr lang="en"/>
              <a:t> cudaMalloc-ed __device__(global)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ex11:</a:t>
            </a:r>
            <a:r>
              <a:rPr lang="en"/>
              <a:t> unified memory with __managed__ </a:t>
            </a:r>
            <a:r>
              <a:rPr lang="en">
                <a:solidFill>
                  <a:srgbClr val="188038"/>
                </a:solidFill>
              </a:rPr>
              <a:t>[demo]</a:t>
            </a:r>
            <a:endParaRPr>
              <a:solidFill>
                <a:srgbClr val="1880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ex12:</a:t>
            </a:r>
            <a:r>
              <a:rPr lang="en"/>
              <a:t> shared memory with __shared__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ex13:</a:t>
            </a:r>
            <a:r>
              <a:rPr lang="en"/>
              <a:t> Atomic memory operations (atomicAdd,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ex14:</a:t>
            </a:r>
            <a:r>
              <a:rPr lang="en"/>
              <a:t> explicit synchronization </a:t>
            </a:r>
            <a:r>
              <a:rPr lang="en">
                <a:solidFill>
                  <a:srgbClr val="188038"/>
                </a:solidFill>
              </a:rPr>
              <a:t>[demo]</a:t>
            </a:r>
            <a:endParaRPr>
              <a:solidFill>
                <a:srgbClr val="1880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ex15:</a:t>
            </a:r>
            <a:r>
              <a:rPr lang="en"/>
              <a:t> putting it together to optimize a simple program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</a:rPr>
              <a:t>CUDA is very new to you, w</a:t>
            </a:r>
            <a:r>
              <a:rPr lang="en">
                <a:solidFill>
                  <a:srgbClr val="0B5394"/>
                </a:solidFill>
              </a:rPr>
              <a:t>e generally don't expect you to complete everything within 2 hours.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about CUDA executables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commands (e.g. nvcc, nvprof) is not in $PATH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just use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srun</a:t>
            </a:r>
            <a:r>
              <a:rPr lang="en"/>
              <a:t> without specifying the full path to the executables</a:t>
            </a:r>
            <a:br>
              <a:rPr lang="en"/>
            </a:br>
            <a:r>
              <a:rPr lang="en"/>
              <a:t>i.e. need to specify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/usr/local/cuda-12.2/bin/nvcc</a:t>
            </a:r>
            <a:r>
              <a:rPr b="1" lang="en"/>
              <a:t> </a:t>
            </a:r>
            <a:r>
              <a:rPr lang="en"/>
              <a:t>to compile your code with nvcc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Provided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gpu_job.sh</a:t>
            </a:r>
            <a:r>
              <a:rPr lang="en"/>
              <a:t> script helps you get around that, but you are free to use srun manually if you know what you're doing.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Ex6 hint</a:t>
            </a:r>
            <a:endParaRPr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https://cs.calvin.edu/courses/cs/374/CUDA/CUDA-Thread-Indexing-Cheatsheet.pdf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(yes, even I referred to the cheatsheet)</a:t>
            </a:r>
            <a:br>
              <a:rPr lang="en"/>
            </a:br>
            <a:r>
              <a:rPr lang="en"/>
              <a:t>(mirror uploaded to our Telegram group!)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Ex7: Understanding Warp Divergence</a:t>
            </a:r>
            <a:br>
              <a:rPr lang="en"/>
            </a:br>
            <a:r>
              <a:rPr lang="en"/>
              <a:t>&amp; Independent Thread Scheduling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Burj Khalifa view of CS3210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61625" y="1444550"/>
            <a:ext cx="2864100" cy="2756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Part 1: OpenMP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Making </a:t>
            </a:r>
            <a:r>
              <a:rPr b="1" lang="en" sz="1700">
                <a:latin typeface="Open Sans"/>
                <a:ea typeface="Open Sans"/>
                <a:cs typeface="Open Sans"/>
                <a:sym typeface="Open Sans"/>
              </a:rPr>
              <a:t>single-node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" sz="17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700"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programs faster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Complex tasks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that are relatively </a:t>
            </a: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less parallelizable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(10s of tasks)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3139950" y="1444550"/>
            <a:ext cx="2864100" cy="2756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Part 2: CUDA</a:t>
            </a:r>
            <a:endParaRPr b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Making </a:t>
            </a:r>
            <a:r>
              <a:rPr b="1"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single-node</a:t>
            </a: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GPU-able</a:t>
            </a: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programs faster</a:t>
            </a:r>
            <a:endParaRPr sz="17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Simpler tasks </a:t>
            </a: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that are relatively </a:t>
            </a:r>
            <a:r>
              <a:rPr b="1"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more parallelizable </a:t>
            </a:r>
            <a:br>
              <a:rPr b="1"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(millions of tasks even)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6118275" y="1444550"/>
            <a:ext cx="2864100" cy="2756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Part 3: MPI</a:t>
            </a:r>
            <a:endParaRPr b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Making </a:t>
            </a:r>
            <a:r>
              <a:rPr b="1"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multi-node</a:t>
            </a:r>
            <a:r>
              <a:rPr lang="en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programs faster</a:t>
            </a:r>
            <a:endParaRPr sz="17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Large, mixed workloads </a:t>
            </a:r>
            <a:br>
              <a:rPr b="1"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(slow communication between nodes is worth it due to size / parallelizabilty of work)</a:t>
            </a:r>
            <a:endParaRPr sz="1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901650" y="4492775"/>
            <a:ext cx="1340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You are here!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8" name="Google Shape;78;p14"/>
          <p:cNvCxnSpPr>
            <a:stCxn id="77" idx="0"/>
            <a:endCxn id="75" idx="2"/>
          </p:cNvCxnSpPr>
          <p:nvPr/>
        </p:nvCxnSpPr>
        <p:spPr>
          <a:xfrm rot="10800000">
            <a:off x="4572000" y="4200575"/>
            <a:ext cx="0" cy="2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Old: NVIDIA Pascal (&lt;= CC 6.x)</a:t>
            </a:r>
            <a:endParaRPr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Threads in same warp may diverge under different control flow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SzPts val="1800"/>
              <a:buChar char="●"/>
            </a:pPr>
            <a:r>
              <a:rPr lang="en"/>
              <a:t>Pascal and earlier: entire divergent region must converge first.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3" y="2413800"/>
            <a:ext cx="86391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New: NVIDIA Volta (&gt;= CC 7.x)</a:t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311700" y="1266325"/>
            <a:ext cx="3089400" cy="3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Independent thread scheduling (ITS)</a:t>
            </a:r>
            <a:endParaRPr b="1"/>
          </a:p>
          <a:p>
            <a:pPr indent="-228600" lvl="0" marL="28575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statements in the divergent branches can </a:t>
            </a:r>
            <a:r>
              <a:rPr b="1" lang="en"/>
              <a:t>interleave</a:t>
            </a:r>
            <a:endParaRPr b="1"/>
          </a:p>
        </p:txBody>
      </p:sp>
      <p:pic>
        <p:nvPicPr>
          <p:cNvPr id="269" name="Google Shape;269;p33"/>
          <p:cNvPicPr preferRelativeResize="0"/>
          <p:nvPr/>
        </p:nvPicPr>
        <p:blipFill rotWithShape="1">
          <a:blip r:embed="rId3">
            <a:alphaModFix/>
          </a:blip>
          <a:srcRect b="4468" l="0" r="0" t="7734"/>
          <a:stretch/>
        </p:blipFill>
        <p:spPr>
          <a:xfrm>
            <a:off x="4290275" y="3763000"/>
            <a:ext cx="4633101" cy="121230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33"/>
          <p:cNvPicPr preferRelativeResize="0"/>
          <p:nvPr/>
        </p:nvPicPr>
        <p:blipFill rotWithShape="1">
          <a:blip r:embed="rId4">
            <a:alphaModFix/>
          </a:blip>
          <a:srcRect b="6139" l="0" r="0" t="6148"/>
          <a:stretch/>
        </p:blipFill>
        <p:spPr>
          <a:xfrm>
            <a:off x="3675725" y="1666676"/>
            <a:ext cx="5312699" cy="1582075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" name="Google Shape;271;p33"/>
          <p:cNvSpPr txBox="1"/>
          <p:nvPr/>
        </p:nvSpPr>
        <p:spPr>
          <a:xfrm>
            <a:off x="4929525" y="1266475"/>
            <a:ext cx="33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New &gt;=CC 7.x</a:t>
            </a:r>
            <a:endParaRPr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4929525" y="3405625"/>
            <a:ext cx="33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Old &lt;=CC 6.x </a:t>
            </a:r>
            <a:endParaRPr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Demonstrating issues with divergence</a:t>
            </a:r>
            <a:endParaRPr/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vim its_share.cu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srun --gpus=a100 bash -c "/usr/local/cuda-12.2/bin/nvcc -o its_s_70 --std=c++17 -arch sm_70 -O0 -Xptxas -O0 its_share.cu; ./its_s_70"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srun --gpus=a100 bash -c "/usr/local/cuda-12.2/bin/nvcc -o its_s_50 --std=c++17 -arch sm_50 -O0 -Xptxas -O0 its_share.cu; ./its_s_50"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500">
                <a:latin typeface="Consolas"/>
                <a:ea typeface="Consolas"/>
                <a:cs typeface="Consolas"/>
                <a:sym typeface="Consolas"/>
              </a:rPr>
              <a:t>Don't mind the long commands</a:t>
            </a:r>
            <a:endParaRPr i="1"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much difference </a:t>
            </a:r>
            <a:r>
              <a:rPr lang="en" u="sng"/>
              <a:t>in runtime</a:t>
            </a:r>
            <a:r>
              <a:rPr lang="en"/>
              <a:t> between different CC versions!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divergence within warps can cause slowdowns.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Divergence between warps does not have an issue.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Ex11: Unified Memory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Memory</a:t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3">
            <a:alphaModFix/>
          </a:blip>
          <a:srcRect b="9441" l="0" r="0" t="9441"/>
          <a:stretch/>
        </p:blipFill>
        <p:spPr>
          <a:xfrm>
            <a:off x="1479475" y="1040775"/>
            <a:ext cx="5824825" cy="39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Memory</a:t>
            </a:r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25" y="1197625"/>
            <a:ext cx="4531099" cy="297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/>
          <p:nvPr/>
        </p:nvSpPr>
        <p:spPr>
          <a:xfrm>
            <a:off x="133425" y="1556525"/>
            <a:ext cx="3153900" cy="16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133425" y="2744100"/>
            <a:ext cx="4383300" cy="22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133425" y="3858900"/>
            <a:ext cx="4450500" cy="28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133425" y="1197625"/>
            <a:ext cx="3153900" cy="28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576" y="1878508"/>
            <a:ext cx="4329399" cy="16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/>
          <p:nvPr/>
        </p:nvSpPr>
        <p:spPr>
          <a:xfrm>
            <a:off x="4814700" y="1909850"/>
            <a:ext cx="4329300" cy="33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8"/>
          <p:cNvSpPr txBox="1"/>
          <p:nvPr/>
        </p:nvSpPr>
        <p:spPr>
          <a:xfrm>
            <a:off x="907075" y="4499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</a:t>
            </a:r>
            <a:endParaRPr b="1"/>
          </a:p>
        </p:txBody>
      </p:sp>
      <p:sp>
        <p:nvSpPr>
          <p:cNvPr id="309" name="Google Shape;309;p38"/>
          <p:cNvSpPr txBox="1"/>
          <p:nvPr/>
        </p:nvSpPr>
        <p:spPr>
          <a:xfrm>
            <a:off x="5479350" y="4499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Unified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used unified memory always?</a:t>
            </a:r>
            <a:endParaRPr/>
          </a:p>
        </p:txBody>
      </p:sp>
      <p:sp>
        <p:nvSpPr>
          <p:cNvPr id="315" name="Google Shape;315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vim unified.cu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srun --gpus=titanrtx bash -c "/usr/local/cuda-12.2/bin/nvcc -o unified -std=c++17 -arch sm_70 -Xptxas -O0 unified.cu; ./unified"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used unified memory always?</a:t>
            </a:r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vim unified.cu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srun --gpus=titanrtx bash -c "/usr/local/cuda-12.2/bin/nvcc -o unified -std=c++17 -arch sm_70 -Xptxas -O0 unified.cu; ./unified"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solidFill>
                  <a:srgbClr val="FF0000"/>
                </a:solidFill>
              </a:rPr>
              <a:t>Unified is slightly slower!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But much easier to program.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Ex14: Volatile Variables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CUDA is a very deep topic.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will mainly try to cover the basics - enough!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Highly recommend the CUDA Programming Guide (though not necessary!):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https://docs.nvidia.com/cuda/cuda-c-programming-guide/index.html</a:t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Volatile</a:t>
            </a:r>
            <a:endParaRPr/>
          </a:p>
        </p:txBody>
      </p:sp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CC0000"/>
                </a:solidFill>
              </a:rPr>
              <a:t>Why is is_done volatile?</a:t>
            </a:r>
            <a:br>
              <a:rPr lang="en">
                <a:solidFill>
                  <a:srgbClr val="CC0000"/>
                </a:solidFill>
              </a:rPr>
            </a:b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srun --gpus=titanrtx bash -c "/usr/local/cuda-12.2/bin/nvcc -o synchronize_wrong -std=c++17 -arch sm_70 -Xptxas -O0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synchronize_wrong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.cu; ./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synchronize_wrong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"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Volatile</a:t>
            </a:r>
            <a:endParaRPr/>
          </a:p>
        </p:txBody>
      </p:sp>
      <p:sp>
        <p:nvSpPr>
          <p:cNvPr id="338" name="Google Shape;338;p43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Why is is_done volatile?</a:t>
            </a:r>
            <a:endParaRPr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Without volatile, compiler will </a:t>
            </a:r>
            <a:r>
              <a:rPr b="1" lang="en">
                <a:solidFill>
                  <a:schemeClr val="accent5"/>
                </a:solidFill>
              </a:rPr>
              <a:t>optimize </a:t>
            </a:r>
            <a:r>
              <a:rPr b="1" lang="en">
                <a:solidFill>
                  <a:schemeClr val="accent5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is_done</a:t>
            </a:r>
            <a:r>
              <a:rPr lang="en">
                <a:solidFill>
                  <a:schemeClr val="accent5"/>
                </a:solidFill>
              </a:rPr>
              <a:t> into a per-thread </a:t>
            </a:r>
            <a:r>
              <a:rPr b="1" lang="en">
                <a:solidFill>
                  <a:schemeClr val="accent5"/>
                </a:solidFill>
              </a:rPr>
              <a:t>private register</a:t>
            </a:r>
            <a:endParaRPr b="1"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Thread A may not see the fact that Thread B set </a:t>
            </a:r>
            <a:r>
              <a:rPr b="1" lang="en">
                <a:solidFill>
                  <a:schemeClr val="accent5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is_done = 1</a:t>
            </a:r>
            <a:r>
              <a:rPr lang="en">
                <a:solidFill>
                  <a:schemeClr val="accent5"/>
                </a:solidFill>
              </a:rPr>
              <a:t>!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780" y="2330100"/>
            <a:ext cx="3803496" cy="23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600" y="1383625"/>
            <a:ext cx="4877825" cy="2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Profiling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Profiling</a:t>
            </a:r>
            <a:endParaRPr/>
          </a:p>
        </p:txBody>
      </p:sp>
      <p:sp>
        <p:nvSpPr>
          <p:cNvPr id="351" name="Google Shape;351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●"/>
            </a:pPr>
            <a:r>
              <a:rPr b="1" lang="en">
                <a:solidFill>
                  <a:srgbClr val="CC0000"/>
                </a:solidFill>
              </a:rPr>
              <a:t>The greatest sin of optimization:</a:t>
            </a:r>
            <a:r>
              <a:rPr lang="en">
                <a:solidFill>
                  <a:srgbClr val="CC0000"/>
                </a:solidFill>
              </a:rPr>
              <a:t> optimization without profiling</a:t>
            </a:r>
            <a:endParaRPr>
              <a:solidFill>
                <a:srgbClr val="CC0000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to profile CUDA applications?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○"/>
            </a:pPr>
            <a:r>
              <a:rPr lang="en">
                <a:solidFill>
                  <a:srgbClr val="CC0000"/>
                </a:solidFill>
              </a:rPr>
              <a:t>nvprof / NVIDIA Visual Profiler (</a:t>
            </a:r>
            <a:r>
              <a:rPr b="1" lang="en">
                <a:solidFill>
                  <a:srgbClr val="CC0000"/>
                </a:solidFill>
              </a:rPr>
              <a:t>deprecated past CC 7.5!</a:t>
            </a:r>
            <a:r>
              <a:rPr lang="en">
                <a:solidFill>
                  <a:srgbClr val="CC0000"/>
                </a:solidFill>
              </a:rPr>
              <a:t>)</a:t>
            </a:r>
            <a:endParaRPr>
              <a:solidFill>
                <a:srgbClr val="CC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○"/>
            </a:pPr>
            <a:r>
              <a:rPr lang="en">
                <a:solidFill>
                  <a:schemeClr val="accent5"/>
                </a:solidFill>
              </a:rPr>
              <a:t>Now: ncu (</a:t>
            </a:r>
            <a:r>
              <a:rPr b="1" lang="en">
                <a:solidFill>
                  <a:schemeClr val="accent5"/>
                </a:solidFill>
              </a:rPr>
              <a:t>NVIDIA Compute CLI, for kernels</a:t>
            </a:r>
            <a:r>
              <a:rPr lang="en">
                <a:solidFill>
                  <a:schemeClr val="accent5"/>
                </a:solidFill>
              </a:rPr>
              <a:t>) and nsys (</a:t>
            </a:r>
            <a:r>
              <a:rPr b="1" lang="en">
                <a:solidFill>
                  <a:schemeClr val="accent5"/>
                </a:solidFill>
              </a:rPr>
              <a:t>NVIDIA NSight Compute, general profiler</a:t>
            </a:r>
            <a:r>
              <a:rPr lang="en">
                <a:solidFill>
                  <a:schemeClr val="accent5"/>
                </a:solidFill>
              </a:rPr>
              <a:t>)</a:t>
            </a:r>
            <a:endParaRPr>
              <a:solidFill>
                <a:schemeClr val="accent5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Read: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https://gpuhackshef.readthedocs.io/en/latest/tools/nvidia-profiling-tools.html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Examples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○"/>
            </a:pPr>
            <a:r>
              <a:rPr b="1"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nvprof ./sum_ans_short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○"/>
            </a:pPr>
            <a:r>
              <a:rPr b="1"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nsys profile -o sum_ans_short ./sum_ans_short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○"/>
            </a:pPr>
            <a:r>
              <a:rPr b="1"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nsight-sys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nsolas"/>
              <a:buChar char="○"/>
            </a:pPr>
            <a:r>
              <a:rPr b="1"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ncu ./sum_ans_short</a:t>
            </a:r>
            <a:endParaRPr b="1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ncu is a little broken on SoC cluster for now - necessary for kernel profiling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Lab 3</a:t>
            </a:r>
            <a:endParaRPr/>
          </a:p>
        </p:txBody>
      </p:sp>
      <p:sp>
        <p:nvSpPr>
          <p:cNvPr id="357" name="Google Shape;357;p46"/>
          <p:cNvSpPr txBox="1"/>
          <p:nvPr>
            <p:ph idx="1" type="body"/>
          </p:nvPr>
        </p:nvSpPr>
        <p:spPr>
          <a:xfrm>
            <a:off x="311700" y="1266325"/>
            <a:ext cx="6786600" cy="3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50"/>
              <a:t>Slides are uploaded here after every session</a:t>
            </a:r>
            <a:br>
              <a:rPr b="1" lang="en" sz="1750"/>
            </a:br>
            <a:r>
              <a:rPr b="1" lang="en" sz="1750"/>
              <a:t>GDrive: </a:t>
            </a:r>
            <a:r>
              <a:rPr lang="en" sz="175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drive.zhiheng.dev</a:t>
            </a:r>
            <a:endParaRPr i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50"/>
              <a:t>Anonymous Feedback:</a:t>
            </a:r>
            <a:r>
              <a:rPr lang="en" sz="1750"/>
              <a:t> </a:t>
            </a:r>
            <a:r>
              <a:rPr lang="en" sz="175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feedback.zhiheng.dev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All the best for midterms!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GPU: Latency vs Throughput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795025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Complex cores</a:t>
            </a:r>
            <a:br>
              <a:rPr lang="en"/>
            </a:br>
            <a:r>
              <a:rPr lang="en"/>
              <a:t>Low latency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0476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Many simple cores</a:t>
            </a:r>
            <a:br>
              <a:rPr lang="en"/>
            </a:br>
            <a:r>
              <a:rPr lang="en"/>
              <a:t>High throughput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900" y="2014775"/>
            <a:ext cx="6188198" cy="30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571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3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6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96" y="15061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846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6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9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71" y="17269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108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9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2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833" y="19659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433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2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58" y="21561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896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7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0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21" y="15061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171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96" y="172691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433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58" y="19659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758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5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83" y="21561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71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5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196" y="23405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746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5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8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471" y="256133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008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8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1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733" y="2800387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333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1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4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58" y="3066762"/>
            <a:ext cx="644774" cy="6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vs GPU:</a:t>
            </a:r>
            <a:endParaRPr/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96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9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521" y="23405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071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8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1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96" y="256132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333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1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4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058" y="2800375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658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383" y="3066750"/>
            <a:ext cx="644774" cy="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50" y="1993300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325" y="1960875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875" y="2511075"/>
            <a:ext cx="1158904" cy="1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950" y="2488187"/>
            <a:ext cx="1158904" cy="12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288550" y="3779675"/>
            <a:ext cx="42603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CPU</a:t>
            </a:r>
            <a:endParaRPr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4408525" y="3779675"/>
            <a:ext cx="42603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GPU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Main Point: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1200"/>
              </a:spcBef>
              <a:spcAft>
                <a:spcPts val="1000"/>
              </a:spcAft>
              <a:buNone/>
            </a:pPr>
            <a:r>
              <a:rPr lang="en"/>
              <a:t>To maximize CUDA performance, you must understand GPU hardware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Physical Structure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311700" y="1266325"/>
            <a:ext cx="5848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GPU: contains many </a:t>
            </a:r>
            <a:r>
              <a:rPr b="1" lang="en"/>
              <a:t>Streaming Multiprocessors (SMs)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Each SM:</a:t>
            </a:r>
            <a:r>
              <a:rPr lang="en"/>
              <a:t> runs one </a:t>
            </a:r>
            <a:r>
              <a:rPr b="1" lang="en"/>
              <a:t>"thread block"</a:t>
            </a:r>
            <a:r>
              <a:rPr lang="en"/>
              <a:t> (which</a:t>
            </a:r>
            <a:br>
              <a:rPr lang="en"/>
            </a:br>
            <a:r>
              <a:rPr lang="en"/>
              <a:t>contains many threads)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Each SM:</a:t>
            </a:r>
            <a:r>
              <a:rPr lang="en"/>
              <a:t> runs many warps</a:t>
            </a:r>
            <a:br>
              <a:rPr lang="en"/>
            </a:br>
            <a:r>
              <a:rPr lang="en"/>
              <a:t>(groups of 32 threads) in</a:t>
            </a:r>
            <a:br>
              <a:rPr lang="en"/>
            </a:br>
            <a:r>
              <a:rPr lang="en"/>
              <a:t>parallel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52031" r="0" t="0"/>
          <a:stretch/>
        </p:blipFill>
        <p:spPr>
          <a:xfrm>
            <a:off x="3643326" y="2847226"/>
            <a:ext cx="1927952" cy="20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991" y="727994"/>
            <a:ext cx="3398051" cy="430453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Logical Hierarchy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thread executes code on a CUDA core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Specifically, groups of 32 threads (a warp)</a:t>
            </a:r>
            <a:br>
              <a:rPr lang="en"/>
            </a:br>
            <a:r>
              <a:rPr lang="en"/>
              <a:t>execute in lockstep in a core.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Threads can be organized in blocks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block per SM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Blocks are organized into a logical </a:t>
            </a:r>
            <a:r>
              <a:rPr b="1" lang="en"/>
              <a:t>grid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600"/>
              <a:buChar char="●"/>
            </a:pPr>
            <a:r>
              <a:rPr lang="en" sz="1600">
                <a:solidFill>
                  <a:srgbClr val="CC0000"/>
                </a:solidFill>
              </a:rPr>
              <a:t>Hardware does not care about grids!</a:t>
            </a:r>
            <a:endParaRPr sz="1600">
              <a:solidFill>
                <a:srgbClr val="CC0000"/>
              </a:solidFill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/>
          </a:blip>
          <a:srcRect b="0" l="0" r="16839" t="0"/>
          <a:stretch/>
        </p:blipFill>
        <p:spPr>
          <a:xfrm>
            <a:off x="6853225" y="1062975"/>
            <a:ext cx="2216299" cy="36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4">
            <a:alphaModFix/>
          </a:blip>
          <a:srcRect b="53714" l="0" r="49489" t="0"/>
          <a:stretch/>
        </p:blipFill>
        <p:spPr>
          <a:xfrm>
            <a:off x="4774125" y="2231483"/>
            <a:ext cx="2079094" cy="257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Physical-Logical Connection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5152"/>
            <a:ext cx="9144003" cy="351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